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342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0287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714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057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24003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2200" u="none" kumimoji="0" normalizeH="0">
        <a:ln>
          <a:noFill/>
        </a:ln>
        <a:solidFill>
          <a:srgbClr val="007D64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Explorations in Computing</a:t>
            </a:r>
          </a:p>
        </p:txBody>
      </p:sp>
      <p:pic>
        <p:nvPicPr>
          <p:cNvPr id="21" name="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58928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/>
            <a:r>
              <a:t>© 2015 John S. Conery </a:t>
            </a:r>
          </a:p>
        </p:txBody>
      </p:sp>
      <p:sp>
        <p:nvSpPr>
          <p:cNvPr id="23" name="Shape 23"/>
          <p:cNvSpPr/>
          <p:nvPr>
            <p:ph type="body" sz="quarter" idx="13"/>
          </p:nvPr>
        </p:nvSpPr>
        <p:spPr>
          <a:xfrm>
            <a:off x="990600" y="1334492"/>
            <a:ext cx="8178800" cy="4318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i="1" sz="2200">
                <a:solidFill>
                  <a:srgbClr val="011993"/>
                </a:solidFill>
              </a:defRPr>
            </a:lvl1pPr>
          </a:lstStyle>
          <a:p>
            <a:pPr/>
            <a:r>
              <a:t>Subtitle Text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half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/>
            <a:lvl3pPr marL="0" indent="0">
              <a:buSzTx/>
              <a:buNone/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08000" y="203200"/>
            <a:ext cx="8890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08000" y="1752600"/>
            <a:ext cx="8890000" cy="53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5073650" y="7226300"/>
            <a:ext cx="312068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7D64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17500" marR="0" indent="-3175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0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14375" marR="0" indent="-396875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0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088571" marR="0" indent="-453571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71000"/>
        <a:buFont typeface="Zapf Dingbats"/>
        <a:buChar char="✦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Zapf Dingbats"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3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image" Target="../media/image10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57324" y="425450"/>
            <a:ext cx="8839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Slides for Chapter 5</a:t>
            </a:r>
          </a:p>
        </p:txBody>
      </p:sp>
      <p:sp>
        <p:nvSpPr>
          <p:cNvPr id="43" name="Shape 43"/>
          <p:cNvSpPr/>
          <p:nvPr/>
        </p:nvSpPr>
        <p:spPr>
          <a:xfrm>
            <a:off x="609600" y="1130300"/>
            <a:ext cx="238628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Note to Instructors</a:t>
            </a:r>
          </a:p>
        </p:txBody>
      </p:sp>
      <p:sp>
        <p:nvSpPr>
          <p:cNvPr id="44" name="Shape 44"/>
          <p:cNvSpPr/>
          <p:nvPr/>
        </p:nvSpPr>
        <p:spPr>
          <a:xfrm>
            <a:off x="635000" y="3987800"/>
            <a:ext cx="106022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License</a:t>
            </a:r>
          </a:p>
        </p:txBody>
      </p:sp>
      <p:sp>
        <p:nvSpPr>
          <p:cNvPr id="45" name="Shape 45"/>
          <p:cNvSpPr/>
          <p:nvPr/>
        </p:nvSpPr>
        <p:spPr>
          <a:xfrm>
            <a:off x="3136900" y="6858000"/>
            <a:ext cx="32639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i="0" sz="1400">
                <a:solidFill>
                  <a:srgbClr val="000000"/>
                </a:solidFill>
              </a:defRPr>
            </a:lvl1pPr>
          </a:lstStyle>
          <a:p>
            <a:pPr/>
            <a:r>
              <a:t>© 2015 John S. Conery </a:t>
            </a:r>
          </a:p>
        </p:txBody>
      </p:sp>
      <p:sp>
        <p:nvSpPr>
          <p:cNvPr id="46" name="Shape 46"/>
          <p:cNvSpPr/>
          <p:nvPr/>
        </p:nvSpPr>
        <p:spPr>
          <a:xfrm>
            <a:off x="1016000" y="4521200"/>
            <a:ext cx="7975600" cy="22606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 slides in this Keynote document are based on copyrighted material from </a:t>
            </a:r>
            <a:r>
              <a:rPr i="1"/>
              <a:t>Explorations in Computing:  An Introduction to Computer Science and Python Programming</a:t>
            </a:r>
            <a:r>
              <a:t>, by John S. Conery.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These slides are provided free of charge to instructors who are using the textbook for their courses.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may alter the slides for use in their own courses, including but not limited to: adding new slides, altering the wording or images found on these slides, or deleting slides.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may distribute printed copies of the slides, either in hard copy or as electronic copies in PDF form, provided the copyright notice below is reproduced on the first slide.</a:t>
            </a:r>
          </a:p>
        </p:txBody>
      </p:sp>
      <p:sp>
        <p:nvSpPr>
          <p:cNvPr id="47" name="Shape 47"/>
          <p:cNvSpPr/>
          <p:nvPr/>
        </p:nvSpPr>
        <p:spPr>
          <a:xfrm>
            <a:off x="1016000" y="1663700"/>
            <a:ext cx="7975600" cy="2032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This Keynote document contains the slides for “Divide and Conquer”, Chapter 5 of </a:t>
            </a:r>
            <a:r>
              <a:rPr i="1"/>
              <a:t>Explorations in Computing:  An Introduction to Computer Science and Python Programming</a:t>
            </a:r>
            <a:r>
              <a:t>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The book invites students to explore ideas in computer science through interactive tutorials where they type expressions in Python and immediately see the results, either in a terminal window or a 2D graphics window.</a:t>
            </a:r>
          </a:p>
          <a:p>
            <a:pPr>
              <a:spcBef>
                <a:spcPts val="800"/>
              </a:spcBef>
              <a:defRPr i="0" sz="1400">
                <a:solidFill>
                  <a:srgbClr val="000000"/>
                </a:solidFill>
              </a:defRPr>
            </a:pPr>
            <a:r>
              <a:t>Instructors are </a:t>
            </a:r>
            <a:r>
              <a:rPr b="1">
                <a:solidFill>
                  <a:srgbClr val="007D64"/>
                </a:solidFill>
              </a:rPr>
              <a:t>strongly encouraged to have a Python session running concurrently</a:t>
            </a:r>
            <a:r>
              <a:t> with Keynote in order to give live demonstrations of the Python code shown on the slides.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search a list of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items, first look at the item in location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/2</a:t>
            </a:r>
          </a:p>
          <a:p>
            <a:pPr lvl="1"/>
            <a:r>
              <a:t>then search either the region from 0 to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/2-1 </a:t>
            </a:r>
            <a:br/>
            <a:r>
              <a:t>or the region from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/2+1 to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-1</a:t>
            </a:r>
          </a:p>
          <a:p>
            <a:pPr>
              <a:spcBef>
                <a:spcPts val="2200"/>
              </a:spcBef>
            </a:pPr>
            <a:r>
              <a:t>Example: searching for 57 in a sorted list of 15 numbers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1642822" y="6083299"/>
            <a:ext cx="7144265" cy="889001"/>
            <a:chOff x="146050" y="0"/>
            <a:chExt cx="7144264" cy="889000"/>
          </a:xfrm>
        </p:grpSpPr>
        <p:pic>
          <p:nvPicPr>
            <p:cNvPr id="95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8227" y="0"/>
              <a:ext cx="6882088" cy="88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" name="Shape 96"/>
            <p:cNvSpPr/>
            <p:nvPr/>
          </p:nvSpPr>
          <p:spPr>
            <a:xfrm>
              <a:off x="146050" y="6350"/>
              <a:ext cx="2921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011993"/>
                  </a:solidFill>
                </a:defRPr>
              </a:lvl1pPr>
            </a:lstStyle>
            <a:p>
              <a:pPr/>
              <a:r>
                <a:t>①</a:t>
              </a: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642822" y="4206843"/>
            <a:ext cx="6998999" cy="1870108"/>
            <a:chOff x="146049" y="0"/>
            <a:chExt cx="6998998" cy="1870106"/>
          </a:xfrm>
        </p:grpSpPr>
        <p:grpSp>
          <p:nvGrpSpPr>
            <p:cNvPr id="100" name="Group 100"/>
            <p:cNvGrpSpPr/>
            <p:nvPr/>
          </p:nvGrpSpPr>
          <p:grpSpPr>
            <a:xfrm>
              <a:off x="146050" y="1457356"/>
              <a:ext cx="6998999" cy="412751"/>
              <a:chOff x="146050" y="0"/>
              <a:chExt cx="6998998" cy="412750"/>
            </a:xfrm>
          </p:grpSpPr>
          <p:pic>
            <p:nvPicPr>
              <p:cNvPr id="98" name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08227" y="0"/>
                <a:ext cx="6736822" cy="3683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9" name="Shape 99"/>
              <p:cNvSpPr/>
              <p:nvPr/>
            </p:nvSpPr>
            <p:spPr>
              <a:xfrm>
                <a:off x="146050" y="57150"/>
                <a:ext cx="292100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>
                    <a:solidFill>
                      <a:srgbClr val="011993"/>
                    </a:solidFill>
                  </a:defRPr>
                </a:lvl1pPr>
              </a:lstStyle>
              <a:p>
                <a:pPr/>
                <a:r>
                  <a:t>②</a:t>
                </a:r>
              </a:p>
            </p:txBody>
          </p:sp>
        </p:grpSp>
        <p:pic>
          <p:nvPicPr>
            <p:cNvPr id="101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7927" y="0"/>
              <a:ext cx="1677378" cy="64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6" name="Group 106"/>
          <p:cNvGrpSpPr/>
          <p:nvPr/>
        </p:nvGrpSpPr>
        <p:grpSpPr>
          <a:xfrm>
            <a:off x="1642822" y="4432300"/>
            <a:ext cx="7007995" cy="1308101"/>
            <a:chOff x="146050" y="0"/>
            <a:chExt cx="7007994" cy="1308100"/>
          </a:xfrm>
        </p:grpSpPr>
        <p:sp>
          <p:nvSpPr>
            <p:cNvPr id="103" name="Shape 103"/>
            <p:cNvSpPr/>
            <p:nvPr/>
          </p:nvSpPr>
          <p:spPr>
            <a:xfrm>
              <a:off x="146050" y="946150"/>
              <a:ext cx="2921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011993"/>
                  </a:solidFill>
                </a:defRPr>
              </a:lvl1pPr>
            </a:lstStyle>
            <a:p>
              <a:pPr/>
              <a:r>
                <a:t>③</a:t>
              </a:r>
            </a:p>
          </p:txBody>
        </p:sp>
        <p:pic>
          <p:nvPicPr>
            <p:cNvPr id="104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9227" y="939800"/>
              <a:ext cx="5094818" cy="36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9527" y="0"/>
              <a:ext cx="1002394" cy="43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" name="Group 109"/>
          <p:cNvGrpSpPr/>
          <p:nvPr/>
        </p:nvGrpSpPr>
        <p:grpSpPr>
          <a:xfrm>
            <a:off x="1738094" y="3860799"/>
            <a:ext cx="6645712" cy="1587501"/>
            <a:chOff x="0" y="0"/>
            <a:chExt cx="6645710" cy="1587499"/>
          </a:xfrm>
        </p:grpSpPr>
        <p:sp>
          <p:nvSpPr>
            <p:cNvPr id="107" name="Shape 107"/>
            <p:cNvSpPr/>
            <p:nvPr/>
          </p:nvSpPr>
          <p:spPr>
            <a:xfrm>
              <a:off x="3594077" y="218744"/>
              <a:ext cx="2260601" cy="3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start in the middle </a:t>
              </a:r>
            </a:p>
          </p:txBody>
        </p:sp>
        <p:pic>
          <p:nvPicPr>
            <p:cNvPr id="108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645711" cy="158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4"/>
      <p:bldP build="whole" bldLvl="1" animBg="1" rev="0" advAuto="0" spid="106" grpId="5"/>
      <p:bldP build="whole" bldLvl="1" animBg="1" rev="0" advAuto="0" spid="97" grpId="3"/>
      <p:bldP build="whole" bldLvl="1" animBg="1" rev="0" advAuto="0" spid="109" grpId="2"/>
      <p:bldP build="p" bldLvl="1" animBg="1" rev="0" advAuto="0" spid="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Detailed Description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algorithm uses two variables to keep track of the boundaries of the region to search</a:t>
            </a: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lower		</a:t>
            </a:r>
            <a:r>
              <a:t>the index </a:t>
            </a:r>
            <a:r>
              <a:rPr b="1" i="1"/>
              <a:t>one below</a:t>
            </a:r>
            <a:r>
              <a:t> the leftmost item in the region</a:t>
            </a: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upper		</a:t>
            </a:r>
            <a:r>
              <a:t>the index </a:t>
            </a:r>
            <a:r>
              <a:rPr b="1" i="1"/>
              <a:t>one above</a:t>
            </a:r>
            <a:r>
              <a:t> the rightmost region</a:t>
            </a:r>
          </a:p>
        </p:txBody>
      </p:sp>
      <p:pic>
        <p:nvPicPr>
          <p:cNvPr id="1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4114800"/>
            <a:ext cx="6640286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1782522" y="3743465"/>
            <a:ext cx="19042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[</a:t>
            </a:r>
          </a:p>
        </p:txBody>
      </p:sp>
      <p:sp>
        <p:nvSpPr>
          <p:cNvPr id="115" name="Shape 115"/>
          <p:cNvSpPr/>
          <p:nvPr/>
        </p:nvSpPr>
        <p:spPr>
          <a:xfrm>
            <a:off x="8386521" y="3743465"/>
            <a:ext cx="19042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]</a:t>
            </a:r>
          </a:p>
        </p:txBody>
      </p:sp>
      <p:sp>
        <p:nvSpPr>
          <p:cNvPr id="116" name="Shape 116"/>
          <p:cNvSpPr/>
          <p:nvPr/>
        </p:nvSpPr>
        <p:spPr>
          <a:xfrm>
            <a:off x="2855672" y="5181600"/>
            <a:ext cx="44450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initial values when searching a list of n items:</a:t>
            </a:r>
          </a:p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lower = -1</a:t>
            </a:r>
          </a:p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uppe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r = 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5"/>
      <p:bldP build="p" bldLvl="5" animBg="1" rev="0" advAuto="0" spid="112" grpId="1"/>
      <p:bldP build="whole" bldLvl="1" animBg="1" rev="0" advAuto="0" spid="113" grpId="2"/>
      <p:bldP build="whole" bldLvl="1" animBg="1" rev="0" advAuto="0" spid="114" grpId="3"/>
      <p:bldP build="whole" bldLvl="1" animBg="1" rev="0" advAuto="0" spid="11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Detailed Description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algorithm is based on an iteration (“loop”) that keeps making the region smaller and smaller</a:t>
            </a:r>
          </a:p>
          <a:p>
            <a:pPr lvl="1" marL="685800"/>
            <a:r>
              <a:t>the initial region is the complete list</a:t>
            </a:r>
          </a:p>
          <a:p>
            <a:pPr lvl="1" marL="685800"/>
            <a:r>
              <a:t>the next one is either the upper half or lower half</a:t>
            </a:r>
          </a:p>
          <a:p>
            <a:pPr lvl="1" marL="685800"/>
            <a:r>
              <a:t>the one after that is one quarter, then one eighth, then...</a:t>
            </a:r>
          </a:p>
        </p:txBody>
      </p:sp>
      <p:pic>
        <p:nvPicPr>
          <p:cNvPr id="1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4114800"/>
            <a:ext cx="6640286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782522" y="3743465"/>
            <a:ext cx="19042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[</a:t>
            </a:r>
          </a:p>
        </p:txBody>
      </p:sp>
      <p:sp>
        <p:nvSpPr>
          <p:cNvPr id="122" name="Shape 122"/>
          <p:cNvSpPr/>
          <p:nvPr/>
        </p:nvSpPr>
        <p:spPr>
          <a:xfrm>
            <a:off x="8386521" y="3743465"/>
            <a:ext cx="190425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]</a:t>
            </a:r>
          </a:p>
        </p:txBody>
      </p:sp>
      <p:sp>
        <p:nvSpPr>
          <p:cNvPr id="123" name="Shape 123"/>
          <p:cNvSpPr/>
          <p:nvPr/>
        </p:nvSpPr>
        <p:spPr>
          <a:xfrm>
            <a:off x="2855672" y="5181600"/>
            <a:ext cx="44450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initial values when searching a list of n items:</a:t>
            </a:r>
          </a:p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lower = -1</a:t>
            </a:r>
          </a:p>
          <a:p>
            <a:pPr>
              <a:spcBef>
                <a:spcPts val="4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uppe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r = 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4"/>
      <p:bldP build="whole" bldLvl="1" animBg="1" rev="0" advAuto="0" spid="121" grpId="3"/>
      <p:bldP build="whole" bldLvl="1" animBg="1" rev="0" advAuto="0" spid="123" grpId="5"/>
      <p:bldP build="p" bldLvl="5" animBg="1" rev="0" advAuto="0" spid="119" grpId="1"/>
      <p:bldP build="whole" bldLvl="1" animBg="1" rev="0" advAuto="0" spid="12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Detailed Description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heart of the algorithm contains these operations:</a:t>
            </a:r>
          </a:p>
          <a:p>
            <a:pPr lvl="1">
              <a:spcBef>
                <a:spcPts val="1500"/>
              </a:spcBef>
            </a:pPr>
            <a:r>
              <a:t>set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mid</a:t>
            </a:r>
            <a:r>
              <a:t> to a location half way between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lower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upper</a:t>
            </a:r>
            <a:r>
              <a:t>:</a:t>
            </a:r>
          </a:p>
          <a:p>
            <a:pPr lvl="1" marL="0" indent="228600">
              <a:buSzTx/>
              <a:buFontTx/>
              <a:buNone/>
            </a:pPr>
            <a:r>
              <a:t>    		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mid = (lower + upper) // 2</a:t>
            </a:r>
          </a:p>
          <a:p>
            <a:pPr lvl="1">
              <a:spcBef>
                <a:spcPts val="1500"/>
              </a:spcBef>
            </a:pPr>
            <a:r>
              <a:t>if the item is at this location we’re done:</a:t>
            </a:r>
          </a:p>
          <a:p>
            <a:pPr lvl="1" marL="0" indent="228600">
              <a:lnSpc>
                <a:spcPct val="120000"/>
              </a:lnSpc>
              <a:buSzTx/>
              <a:buFontTx/>
              <a:buNone/>
            </a:pPr>
            <a:r>
              <a:t>		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if a[mid] == x: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			return mid</a:t>
            </a:r>
          </a:p>
          <a:p>
            <a:pPr lvl="1">
              <a:spcBef>
                <a:spcPts val="1500"/>
              </a:spcBef>
            </a:pPr>
            <a:r>
              <a:t>otherwise move one of the “brackets” to the current mid point for the next iteration:</a:t>
            </a:r>
          </a:p>
          <a:p>
            <a:pPr lvl="1" marL="0" indent="228600">
              <a:lnSpc>
                <a:spcPct val="120000"/>
              </a:lnSpc>
              <a:buSzTx/>
              <a:buFontTx/>
              <a:buNone/>
            </a:pPr>
            <a:r>
              <a:t>		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if x &lt; mid: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			upper = mid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		else: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			lower = mid</a:t>
            </a:r>
          </a:p>
        </p:txBody>
      </p:sp>
      <p:sp>
        <p:nvSpPr>
          <p:cNvPr id="127" name="Shape 127"/>
          <p:cNvSpPr/>
          <p:nvPr/>
        </p:nvSpPr>
        <p:spPr>
          <a:xfrm>
            <a:off x="5918200" y="2762249"/>
            <a:ext cx="31242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 the use of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//</a:t>
            </a:r>
            <a:r>
              <a:t> instead of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/</a:t>
            </a:r>
          </a:p>
        </p:txBody>
      </p:sp>
      <p:sp>
        <p:nvSpPr>
          <p:cNvPr id="128" name="Shape 128"/>
          <p:cNvSpPr/>
          <p:nvPr/>
        </p:nvSpPr>
        <p:spPr>
          <a:xfrm>
            <a:off x="3784600" y="5994400"/>
            <a:ext cx="3124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Examples on the next slide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example shows the steps while searching for 46 in a list of 15 numbers</a:t>
            </a:r>
          </a:p>
          <a:p>
            <a:pPr>
              <a:spcBef>
                <a:spcPts val="2900"/>
              </a:spcBef>
            </a:pPr>
            <a:r>
              <a:t>The first iteration:</a:t>
            </a:r>
          </a:p>
        </p:txBody>
      </p:sp>
      <p:sp>
        <p:nvSpPr>
          <p:cNvPr id="132" name="Shape 132"/>
          <p:cNvSpPr/>
          <p:nvPr/>
        </p:nvSpPr>
        <p:spPr>
          <a:xfrm>
            <a:off x="2030172" y="6070600"/>
            <a:ext cx="1511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00"/>
              </a:spcBef>
              <a:defRPr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lower = -1</a:t>
            </a:r>
          </a:p>
          <a:p>
            <a:pPr>
              <a:spcBef>
                <a:spcPts val="400"/>
              </a:spcBef>
              <a:defRPr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uppe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r = 15</a:t>
            </a:r>
          </a:p>
        </p:txBody>
      </p:sp>
      <p:sp>
        <p:nvSpPr>
          <p:cNvPr id="133" name="Shape 133"/>
          <p:cNvSpPr/>
          <p:nvPr/>
        </p:nvSpPr>
        <p:spPr>
          <a:xfrm>
            <a:off x="3884372" y="6073444"/>
            <a:ext cx="2362201" cy="61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00"/>
              </a:spcBef>
              <a:defRPr i="0" sz="160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mid = 14 / 2 = 7</a:t>
            </a:r>
          </a:p>
        </p:txBody>
      </p:sp>
      <p:sp>
        <p:nvSpPr>
          <p:cNvPr id="134" name="Shape 134"/>
          <p:cNvSpPr/>
          <p:nvPr/>
        </p:nvSpPr>
        <p:spPr>
          <a:xfrm>
            <a:off x="6449772" y="6083300"/>
            <a:ext cx="23622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00"/>
              </a:spcBef>
              <a:defRPr i="0" sz="160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upper for next iteration: 7</a:t>
            </a:r>
          </a:p>
        </p:txBody>
      </p:sp>
      <p:pic>
        <p:nvPicPr>
          <p:cNvPr id="1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851" y="3956049"/>
            <a:ext cx="810201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1" grpId="1"/>
      <p:bldP build="whole" bldLvl="1" animBg="1" rev="0" advAuto="0" spid="132" grpId="2"/>
      <p:bldP build="whole" bldLvl="1" animBg="1" rev="0" advAuto="0" spid="13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remaining iterations when searching for 46:</a:t>
            </a:r>
          </a:p>
          <a:p>
            <a:pPr lvl="1" marL="0" indent="165100">
              <a:spcBef>
                <a:spcPts val="2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lower = -1</a:t>
            </a:r>
            <a:br/>
            <a:r>
              <a:t>upper = 7</a:t>
            </a:r>
            <a:br/>
            <a:r>
              <a:t>mid = 3</a:t>
            </a:r>
            <a:br/>
            <a:r>
              <a:t>lower = 3</a:t>
            </a:r>
          </a:p>
          <a:p>
            <a:pPr lvl="1" marL="0" indent="165100">
              <a:spcBef>
                <a:spcPts val="3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lower = 3</a:t>
            </a:r>
            <a:br/>
            <a:r>
              <a:t>upper = 7</a:t>
            </a:r>
            <a:br/>
            <a:r>
              <a:t>mid = 5</a:t>
            </a:r>
            <a:br/>
            <a:r>
              <a:t>found it!</a:t>
            </a:r>
          </a:p>
        </p:txBody>
      </p:sp>
      <p:sp>
        <p:nvSpPr>
          <p:cNvPr id="139" name="Shape 139"/>
          <p:cNvSpPr/>
          <p:nvPr/>
        </p:nvSpPr>
        <p:spPr>
          <a:xfrm>
            <a:off x="4163772" y="5778500"/>
            <a:ext cx="4356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search required only 3 comparisons:</a:t>
            </a:r>
          </a:p>
          <a:p>
            <a:pPr>
              <a:spcBef>
                <a:spcPts val="600"/>
              </a:spcBef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a[7]</a:t>
            </a:r>
            <a:r>
              <a:t>,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a[3]</a:t>
            </a:r>
            <a:r>
              <a:t>,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a[5]</a:t>
            </a:r>
          </a:p>
        </p:txBody>
      </p:sp>
      <p:sp>
        <p:nvSpPr>
          <p:cNvPr id="140" name="Shape 140"/>
          <p:cNvSpPr/>
          <p:nvPr/>
        </p:nvSpPr>
        <p:spPr>
          <a:xfrm>
            <a:off x="4445000" y="1397000"/>
            <a:ext cx="5359400" cy="342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600" y="2305050"/>
            <a:ext cx="7102549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6987" y="3536950"/>
            <a:ext cx="7031775" cy="87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p" bldLvl="5" animBg="1" rev="0" advAuto="0" spid="1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Unsuccessful Searches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happens in this algorithm if the item we’re looking for is not in the list?</a:t>
            </a:r>
          </a:p>
          <a:p>
            <a:pPr/>
            <a:r>
              <a:t>Example: search for 58</a:t>
            </a:r>
          </a:p>
          <a:p>
            <a:pPr lvl="1" marL="0" indent="368300"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lower = 3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upper = 7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mid = 5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lower = 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5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lower = 5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upper = 7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mid = 6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upper = 6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25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lower = 5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upper = 6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mid = 5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lower = 5</a:t>
            </a:r>
          </a:p>
        </p:txBody>
      </p:sp>
      <p:sp>
        <p:nvSpPr>
          <p:cNvPr id="146" name="Shape 146"/>
          <p:cNvSpPr/>
          <p:nvPr/>
        </p:nvSpPr>
        <p:spPr>
          <a:xfrm>
            <a:off x="4445000" y="1397000"/>
            <a:ext cx="5359400" cy="342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151" name="Group 151"/>
          <p:cNvGrpSpPr/>
          <p:nvPr/>
        </p:nvGrpSpPr>
        <p:grpSpPr>
          <a:xfrm>
            <a:off x="3022599" y="2498865"/>
            <a:ext cx="6640287" cy="1146036"/>
            <a:chOff x="0" y="0"/>
            <a:chExt cx="6640285" cy="1146034"/>
          </a:xfrm>
        </p:grpSpPr>
        <p:pic>
          <p:nvPicPr>
            <p:cNvPr id="14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84034"/>
              <a:ext cx="6640286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hape 148"/>
            <p:cNvSpPr/>
            <p:nvPr/>
          </p:nvSpPr>
          <p:spPr>
            <a:xfrm>
              <a:off x="1630122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[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3319221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]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468322" y="0"/>
              <a:ext cx="207341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*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3022599" y="3845065"/>
            <a:ext cx="6640287" cy="1146036"/>
            <a:chOff x="0" y="0"/>
            <a:chExt cx="6640285" cy="1146034"/>
          </a:xfrm>
        </p:grpSpPr>
        <p:pic>
          <p:nvPicPr>
            <p:cNvPr id="152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84034"/>
              <a:ext cx="6640286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Shape 153"/>
            <p:cNvSpPr/>
            <p:nvPr/>
          </p:nvSpPr>
          <p:spPr>
            <a:xfrm>
              <a:off x="2468322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[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3319221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]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900122" y="0"/>
              <a:ext cx="207341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*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3022599" y="5191265"/>
            <a:ext cx="6640287" cy="1146036"/>
            <a:chOff x="0" y="0"/>
            <a:chExt cx="6640285" cy="1146034"/>
          </a:xfrm>
        </p:grpSpPr>
        <p:pic>
          <p:nvPicPr>
            <p:cNvPr id="15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84034"/>
              <a:ext cx="6640286" cy="7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Shape 158"/>
            <p:cNvSpPr/>
            <p:nvPr/>
          </p:nvSpPr>
          <p:spPr>
            <a:xfrm>
              <a:off x="2468322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[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900121" y="0"/>
              <a:ext cx="190425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]</a:t>
              </a:r>
            </a:p>
          </p:txBody>
        </p:sp>
      </p:grpSp>
      <p:sp>
        <p:nvSpPr>
          <p:cNvPr id="161" name="Shape 161"/>
          <p:cNvSpPr/>
          <p:nvPr/>
        </p:nvSpPr>
        <p:spPr>
          <a:xfrm>
            <a:off x="2004772" y="6616699"/>
            <a:ext cx="64870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uh-oh...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lower</a:t>
            </a:r>
            <a:r>
              <a:t> didn’t change — we’re in an infinite loop!!</a:t>
            </a:r>
          </a:p>
        </p:txBody>
      </p:sp>
      <p:sp>
        <p:nvSpPr>
          <p:cNvPr id="162" name="Shape 162"/>
          <p:cNvSpPr/>
          <p:nvPr/>
        </p:nvSpPr>
        <p:spPr>
          <a:xfrm>
            <a:off x="1028700" y="5118100"/>
            <a:ext cx="1397000" cy="33020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1028700" y="5867400"/>
            <a:ext cx="1397000" cy="33020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6" grpId="3"/>
      <p:bldP build="p" bldLvl="5" animBg="1" rev="0" advAuto="0" spid="145" grpId="1"/>
      <p:bldP build="whole" bldLvl="1" animBg="1" rev="0" advAuto="0" spid="160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Unsuccessful Searches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avoid an infinite loop make sure the iteration stops when the region to search shrinks down to 0 items</a:t>
            </a:r>
          </a:p>
          <a:p>
            <a:pPr lvl="1" marL="685800"/>
            <a:r>
              <a:t>this happens when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upper</a:t>
            </a:r>
            <a:r>
              <a:t> equals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lower + 1</a:t>
            </a:r>
            <a:r>
              <a:t> </a:t>
            </a:r>
          </a:p>
          <a:p>
            <a:pPr lvl="1" marL="0" indent="368300">
              <a:spcBef>
                <a:spcPts val="2100"/>
              </a:spcBef>
              <a:buSzTx/>
              <a:buNone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</a:t>
            </a:r>
          </a:p>
        </p:txBody>
      </p:sp>
      <p:sp>
        <p:nvSpPr>
          <p:cNvPr id="167" name="Shape 167"/>
          <p:cNvSpPr/>
          <p:nvPr/>
        </p:nvSpPr>
        <p:spPr>
          <a:xfrm>
            <a:off x="5814772" y="2362199"/>
            <a:ext cx="31504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recall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lower</a:t>
            </a:r>
            <a:r>
              <a:t> and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upper</a:t>
            </a:r>
            <a:r>
              <a:t> are locations outside the region</a:t>
            </a:r>
          </a:p>
        </p:txBody>
      </p:sp>
      <p:pic>
        <p:nvPicPr>
          <p:cNvPr id="1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3149600"/>
            <a:ext cx="60198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bsearch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bsearch</a:t>
            </a:r>
            <a:r>
              <a:t> method is part of a module named RecursionLab</a:t>
            </a:r>
          </a:p>
          <a:p>
            <a:pPr lvl="1" marL="0" indent="0">
              <a:spcBef>
                <a:spcPts val="23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from PythonLabs.RecursionLab import *</a:t>
            </a:r>
          </a:p>
          <a:p>
            <a:pPr lvl="1" marL="0" indent="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 = RandomList(15, sorted=True)</a:t>
            </a:r>
          </a:p>
          <a:p>
            <a:pPr lvl="1" marL="0" indent="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</a:t>
            </a:r>
            <a:br>
              <a:rPr>
                <a:solidFill>
                  <a:srgbClr val="007D64"/>
                </a:solidFill>
              </a:rPr>
            </a:br>
            <a:r>
              <a:t>[11, 15, 19, 26, 32, 35, 38, 66, 68, 70, 76, 77, 81, 83, 94]</a:t>
            </a:r>
          </a:p>
          <a:p>
            <a:pPr lvl="1" marL="0" indent="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bsearch(a, 19)</a:t>
            </a:r>
            <a:br/>
            <a:r>
              <a:t>2</a:t>
            </a:r>
          </a:p>
          <a:p>
            <a:pPr lvl="1" marL="0" indent="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bsearch(a, 33)</a:t>
            </a:r>
          </a:p>
          <a:p>
            <a:pPr lvl="1" marL="0" indent="0">
              <a:spcBef>
                <a:spcPts val="2500"/>
              </a:spcBef>
              <a:buSzTx/>
              <a:buNone/>
              <a:def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&gt;&gt;&gt;</a:t>
            </a:r>
            <a:r>
              <a:t> </a:t>
            </a:r>
          </a:p>
        </p:txBody>
      </p:sp>
      <p:grpSp>
        <p:nvGrpSpPr>
          <p:cNvPr id="175" name="Group 175"/>
          <p:cNvGrpSpPr/>
          <p:nvPr/>
        </p:nvGrpSpPr>
        <p:grpSpPr>
          <a:xfrm>
            <a:off x="3517900" y="2921000"/>
            <a:ext cx="5704045" cy="348836"/>
            <a:chOff x="0" y="69731"/>
            <a:chExt cx="5704044" cy="348835"/>
          </a:xfrm>
        </p:grpSpPr>
        <p:sp>
          <p:nvSpPr>
            <p:cNvPr id="172" name="Shape 172"/>
            <p:cNvSpPr/>
            <p:nvPr/>
          </p:nvSpPr>
          <p:spPr>
            <a:xfrm>
              <a:off x="2995372" y="94056"/>
              <a:ext cx="2708673" cy="3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0054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Make sure the list is sorted!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0" y="69731"/>
              <a:ext cx="1735882" cy="330201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73795" y="243612"/>
              <a:ext cx="899052" cy="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bsearch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you add a call to a helper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print_bsearch_brackets</a:t>
            </a:r>
            <a:r>
              <a:t> you can see how lower and upper change as the search progresses</a:t>
            </a:r>
          </a:p>
        </p:txBody>
      </p:sp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450" y="2940050"/>
            <a:ext cx="77851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D64"/>
                </a:solidFill>
              </a:defRPr>
            </a:lvl1pPr>
          </a:lstStyle>
          <a:p>
            <a:pPr/>
            <a:r>
              <a:t>Breaking large problems into smaller subproblems</a:t>
            </a:r>
          </a:p>
        </p:txBody>
      </p:sp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677465" y="2387600"/>
            <a:ext cx="8504635" cy="4470400"/>
          </a:xfrm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  <a:p>
            <a:pPr/>
            <a:r>
              <a:t>Binary Search Experiments</a:t>
            </a:r>
          </a:p>
          <a:p>
            <a:pPr/>
            <a:r>
              <a:t>Merge Sort</a:t>
            </a:r>
          </a:p>
          <a:p>
            <a:pPr/>
            <a:r>
              <a:t>Merge Sort Experiments</a:t>
            </a:r>
          </a:p>
          <a:p>
            <a:pPr/>
            <a:r>
              <a:t>Recursive Methods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Visualization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Call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view_list</a:t>
            </a:r>
            <a:r>
              <a:t> to display a list as a set of vertical bars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7950" y="2451100"/>
            <a:ext cx="46101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836464" y="5981699"/>
            <a:ext cx="648707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current region (the part of the list between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lower</a:t>
            </a:r>
            <a:r>
              <a:t> and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upper</a:t>
            </a:r>
            <a:r>
              <a:t>) is indicated by a dark horizontal line below the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Visualization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During the search the display will be updated</a:t>
            </a:r>
          </a:p>
          <a:p>
            <a:pPr lvl="1"/>
            <a:r>
              <a:t>when the midpoint is selected the corresponding bar is darkened</a:t>
            </a:r>
          </a:p>
          <a:p>
            <a:pPr lvl="1"/>
            <a:r>
              <a:t>that bar will become the upper or lower edge of the new search region</a:t>
            </a:r>
          </a:p>
        </p:txBody>
      </p:sp>
      <p:pic>
        <p:nvPicPr>
          <p:cNvPr id="1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302000"/>
            <a:ext cx="4584700" cy="314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Cutting the Problem Down to Size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should be clear why we say the binary search uses a divide and conquer strategy</a:t>
            </a:r>
          </a:p>
          <a:p>
            <a:pPr lvl="1"/>
            <a:r>
              <a:t>the problem is to find an item within a given range</a:t>
            </a:r>
          </a:p>
          <a:p>
            <a:pPr lvl="1"/>
            <a:r>
              <a:t>at each step the problem is split into two equal sub-problems</a:t>
            </a:r>
          </a:p>
          <a:p>
            <a:pPr lvl="1"/>
            <a:r>
              <a:t>focus turns to one sub-problem for the next step</a:t>
            </a:r>
          </a:p>
        </p:txBody>
      </p:sp>
      <p:pic>
        <p:nvPicPr>
          <p:cNvPr id="19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3849" y="3962399"/>
            <a:ext cx="6436727" cy="2466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Number of Comparisons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number of iterations made by this algorithm when it searches a list containing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 is roughly  </a:t>
            </a:r>
          </a:p>
          <a:p>
            <a:pPr>
              <a:spcBef>
                <a:spcPts val="4900"/>
              </a:spcBef>
            </a:pPr>
            <a:r>
              <a:t>To see why, consider the question from the other direction</a:t>
            </a:r>
          </a:p>
          <a:p>
            <a:pPr lvl="1"/>
            <a:r>
              <a:t>let’s start with a list containing 1 item</a:t>
            </a:r>
          </a:p>
          <a:p>
            <a:pPr lvl="1"/>
            <a:r>
              <a:t>suppose each step of an iteration </a:t>
            </a:r>
            <a:br/>
            <a:r>
              <a:t>doubles the size of the list</a:t>
            </a:r>
          </a:p>
          <a:p>
            <a:pPr lvl="1"/>
            <a:r>
              <a:t>after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steps we will have </a:t>
            </a:r>
            <a:br/>
            <a:r>
              <a:t>2</a:t>
            </a:r>
            <a:r>
              <a:rPr baseline="31999"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 in the list </a:t>
            </a:r>
          </a:p>
        </p:txBody>
      </p:sp>
      <p:pic>
        <p:nvPicPr>
          <p:cNvPr id="1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7600" y="4114800"/>
            <a:ext cx="3797300" cy="212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2578100"/>
            <a:ext cx="74295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  <p:bldP build="whole" bldLvl="1" animBg="1" rev="0" advAuto="0" spid="19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Number of Comparisons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340000"/>
              </a:lnSpc>
            </a:pPr>
            <a:r>
              <a:t>By definition, if</a:t>
            </a:r>
            <a:br/>
            <a:r>
              <a:t>then</a:t>
            </a:r>
          </a:p>
        </p:txBody>
      </p:sp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5400" y="2749550"/>
            <a:ext cx="3797300" cy="212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1193800" y="2324100"/>
            <a:ext cx="1308100" cy="1244600"/>
            <a:chOff x="0" y="0"/>
            <a:chExt cx="1308100" cy="1244600"/>
          </a:xfrm>
        </p:grpSpPr>
        <p:pic>
          <p:nvPicPr>
            <p:cNvPr id="202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0"/>
              <a:ext cx="8509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39800"/>
              <a:ext cx="1308100" cy="30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oup 208"/>
          <p:cNvGrpSpPr/>
          <p:nvPr/>
        </p:nvGrpSpPr>
        <p:grpSpPr>
          <a:xfrm>
            <a:off x="5465522" y="4457700"/>
            <a:ext cx="1659178" cy="965200"/>
            <a:chOff x="756580" y="0"/>
            <a:chExt cx="1659177" cy="965200"/>
          </a:xfrm>
        </p:grpSpPr>
        <p:sp>
          <p:nvSpPr>
            <p:cNvPr id="205" name="Shape 205"/>
            <p:cNvSpPr/>
            <p:nvPr/>
          </p:nvSpPr>
          <p:spPr>
            <a:xfrm>
              <a:off x="756580" y="533400"/>
              <a:ext cx="1377727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/>
              </a:pPr>
              <a:r>
                <a:t>list size = </a:t>
              </a:r>
              <a:r>
                <a:rPr>
                  <a:latin typeface="Palatino"/>
                  <a:ea typeface="Palatino"/>
                  <a:cs typeface="Palatino"/>
                  <a:sym typeface="Palatino"/>
                </a:rPr>
                <a:t>n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907757" y="0"/>
              <a:ext cx="508001" cy="393700"/>
            </a:xfrm>
            <a:prstGeom prst="roundRect">
              <a:avLst>
                <a:gd name="adj" fmla="val 48387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 flipH="1">
              <a:off x="1590257" y="419100"/>
              <a:ext cx="342901" cy="2286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7053730" y="4394200"/>
            <a:ext cx="1797093" cy="1727200"/>
            <a:chOff x="840771" y="0"/>
            <a:chExt cx="1797091" cy="1727200"/>
          </a:xfrm>
        </p:grpSpPr>
        <p:sp>
          <p:nvSpPr>
            <p:cNvPr id="209" name="Shape 209"/>
            <p:cNvSpPr/>
            <p:nvPr/>
          </p:nvSpPr>
          <p:spPr>
            <a:xfrm>
              <a:off x="840771" y="1295400"/>
              <a:ext cx="1797092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/>
              </a:pPr>
              <a:r>
                <a:t>#steps = log</a:t>
              </a:r>
              <a:r>
                <a:rPr baseline="-5999"/>
                <a:t>2</a:t>
              </a:r>
              <a:r>
                <a:t> </a:t>
              </a:r>
              <a:r>
                <a:rPr>
                  <a:latin typeface="Palatino"/>
                  <a:ea typeface="Palatino"/>
                  <a:cs typeface="Palatino"/>
                  <a:sym typeface="Palatino"/>
                </a:rPr>
                <a:t>n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1127640" y="0"/>
              <a:ext cx="393701" cy="2794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318140" y="330200"/>
              <a:ext cx="25401" cy="97790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p" bldLvl="5" animBg="1" rev="0" advAuto="0" spid="200" grpId="1"/>
      <p:bldP build="whole" bldLvl="1" animBg="1" rev="0" advAuto="0" spid="212" grpId="5"/>
      <p:bldP build="whole" bldLvl="1" animBg="1" rev="0" advAuto="0" spid="208" grpId="4"/>
      <p:bldP build="whole" bldLvl="1" animBg="1" rev="0" advAuto="0" spid="20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Number of Comparisons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we’re searching we’re</a:t>
            </a:r>
            <a:br/>
            <a:r>
              <a:t>reducing an area of size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down</a:t>
            </a:r>
            <a:br/>
            <a:r>
              <a:t>to an area of size 1</a:t>
            </a:r>
          </a:p>
          <a:p>
            <a:pPr lvl="1" marL="698500" indent="-381000">
              <a:buSzPct val="125000"/>
              <a:buBlip>
                <a:blip r:embed="rId2"/>
              </a:buBlip>
            </a:pPr>
            <a:r>
              <a:t>e.g. </a:t>
            </a:r>
            <a:r>
              <a:rPr i="1" sz="200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= 8 in this diagram</a:t>
            </a:r>
          </a:p>
          <a:p>
            <a:pPr>
              <a:spcBef>
                <a:spcPts val="2300"/>
              </a:spcBef>
            </a:pPr>
            <a:r>
              <a:t>A successful search might return</a:t>
            </a:r>
            <a:br/>
            <a:r>
              <a:t>after the first comparison</a:t>
            </a:r>
          </a:p>
          <a:p>
            <a:pPr>
              <a:spcBef>
                <a:spcPts val="2900"/>
              </a:spcBef>
            </a:pPr>
            <a:r>
              <a:t>An unsuccessful search does</a:t>
            </a:r>
            <a:br/>
            <a:r>
              <a:t>all                     iterations  </a:t>
            </a:r>
          </a:p>
        </p:txBody>
      </p:sp>
      <p:pic>
        <p:nvPicPr>
          <p:cNvPr id="21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0900" y="5613400"/>
            <a:ext cx="2616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0" y="2857500"/>
            <a:ext cx="3797300" cy="21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4600" y="4851400"/>
            <a:ext cx="12573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3"/>
      <p:bldP build="whole" bldLvl="1" animBg="1" rev="0" advAuto="0" spid="217" grpId="2"/>
      <p:bldP build="whole" bldLvl="1" animBg="1" rev="0" advAuto="0" spid="218" grpId="4"/>
      <p:bldP build="p" bldLvl="1" animBg="1" rev="0" advAuto="0" spid="2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Searching Long Lists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 may seem </a:t>
            </a:r>
            <a:br/>
            <a:r>
              <a:t>like a lot of extra work for such</a:t>
            </a:r>
            <a:br/>
            <a:r>
              <a:t>a simple process</a:t>
            </a:r>
          </a:p>
          <a:p>
            <a:pPr>
              <a:spcBef>
                <a:spcPts val="2800"/>
              </a:spcBef>
            </a:pPr>
            <a:r>
              <a:t>For large lists, however, that work </a:t>
            </a:r>
            <a:br/>
            <a:r>
              <a:t>leads to a very efficient search</a:t>
            </a:r>
          </a:p>
        </p:txBody>
      </p:sp>
      <p:pic>
        <p:nvPicPr>
          <p:cNvPr id="22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0850" y="1568450"/>
            <a:ext cx="3695700" cy="458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395172" y="5101894"/>
            <a:ext cx="4075411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we’ll need at most 30 comparisons to find something in a list of 1 billion items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 Sorting Algorithms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divide and conquer strategy used to make a more efficient search algorithm can also be applied to sorting</a:t>
            </a:r>
          </a:p>
          <a:p>
            <a:pPr/>
            <a:r>
              <a:t>Two well-known sorting algorithms:</a:t>
            </a:r>
          </a:p>
          <a:p>
            <a:pPr marL="0" indent="0">
              <a:buSzTx/>
              <a:buNone/>
              <a:defRPr b="1"/>
            </a:pPr>
            <a:r>
              <a:t>QuickSort</a:t>
            </a:r>
          </a:p>
          <a:p>
            <a:pPr lvl="1"/>
            <a:r>
              <a:t>divide a list into big values and small values, then sort each part</a:t>
            </a:r>
          </a:p>
          <a:p>
            <a:pPr marL="0" indent="0">
              <a:buSzTx/>
              <a:buNone/>
            </a:pPr>
            <a:r>
              <a:rPr b="1"/>
              <a:t>Merge Sort</a:t>
            </a:r>
          </a:p>
          <a:p>
            <a:pPr lvl="1"/>
            <a:r>
              <a:t>sort subgroups of size 2, merge them into sorted groups of size 4, merge those into sorted groups of size 8, ...</a:t>
            </a:r>
          </a:p>
          <a:p>
            <a:pPr/>
            <a:r>
              <a:t>The remaining slides will have an overview of merge sort and look at how it can be implemented in Python</a:t>
            </a:r>
          </a:p>
          <a:p>
            <a:pPr lvl="1" marL="571500" indent="-254000"/>
            <a:r>
              <a:t>see the textbook for more information about quicksort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 Sort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merge sort algorithm works from “the bottom up”</a:t>
            </a:r>
          </a:p>
          <a:p>
            <a:pPr lvl="1" marL="685800"/>
            <a:r>
              <a:t>start by solving the smallest pieces of the main problem</a:t>
            </a:r>
          </a:p>
          <a:p>
            <a:pPr lvl="1" marL="685800"/>
            <a:r>
              <a:t>keep combining their results into larger solutions</a:t>
            </a:r>
          </a:p>
          <a:p>
            <a:pPr lvl="1" marL="685800"/>
            <a:r>
              <a:t>eventually the original problem will be solved</a:t>
            </a:r>
          </a:p>
          <a:p>
            <a:pPr>
              <a:spcBef>
                <a:spcPts val="2100"/>
              </a:spcBef>
            </a:pPr>
            <a:r>
              <a:t>Example: sorting playing cards</a:t>
            </a:r>
          </a:p>
          <a:p>
            <a:pPr lvl="1" marL="685800"/>
            <a:r>
              <a:t>divide the cards into groups of two</a:t>
            </a:r>
          </a:p>
          <a:p>
            <a:pPr lvl="1" marL="685800"/>
            <a:r>
              <a:t>sort each group -- put the smaller of the two on the top</a:t>
            </a:r>
          </a:p>
          <a:p>
            <a:pPr lvl="1" marL="685800"/>
            <a:r>
              <a:t>merge groups of two into groups of four</a:t>
            </a:r>
          </a:p>
          <a:p>
            <a:pPr lvl="1" marL="685800"/>
            <a:r>
              <a:t>merge groups of four into groups of eight</a:t>
            </a:r>
          </a:p>
          <a:p>
            <a:pPr lvl="1" marL="685800"/>
            <a:r>
              <a:t>...</a:t>
            </a:r>
          </a:p>
        </p:txBody>
      </p:sp>
      <p:sp>
        <p:nvSpPr>
          <p:cNvPr id="230" name="Shape 230"/>
          <p:cNvSpPr/>
          <p:nvPr/>
        </p:nvSpPr>
        <p:spPr>
          <a:xfrm>
            <a:off x="2334972" y="5952794"/>
            <a:ext cx="648707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examples on next slide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 Sort (cont’d)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with a hand of seven cards</a:t>
            </a:r>
          </a:p>
        </p:txBody>
      </p:sp>
      <p:pic>
        <p:nvPicPr>
          <p:cNvPr id="2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565400"/>
            <a:ext cx="2197100" cy="179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6600" y="2463800"/>
            <a:ext cx="4368800" cy="19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300" y="4813300"/>
            <a:ext cx="23749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00600" y="4737100"/>
            <a:ext cx="2946400" cy="280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p" bldLvl="1" animBg="1" rev="0" advAuto="0" spid="233" grpId="1"/>
      <p:bldP build="whole" bldLvl="1" animBg="1" rev="0" advAuto="0" spid="234" grpId="2"/>
      <p:bldP build="whole" bldLvl="1" animBg="1" rev="0" advAuto="0" spid="237" grpId="5"/>
      <p:bldP build="whole" bldLvl="1" animBg="1" rev="0" advAuto="0" spid="23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Searches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previous slides on iterative algorithms introduced search algorithms that did a “linear scan” through a list</a:t>
            </a:r>
          </a:p>
          <a:p>
            <a:pPr lvl="1"/>
            <a:r>
              <a:t>to find an item call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isearch(a,x)</a:t>
            </a:r>
          </a:p>
          <a:p>
            <a:pPr lvl="2"/>
            <a:r>
              <a:rPr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t> is the list,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is the item to look for</a:t>
            </a:r>
          </a:p>
          <a:p>
            <a:pPr lvl="2"/>
            <a:r>
              <a:t>start at the front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t>, scan right until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found</a:t>
            </a:r>
          </a:p>
          <a:p>
            <a:pPr lvl="2"/>
            <a:r>
              <a:t>return value is location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or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None</a:t>
            </a:r>
          </a:p>
          <a:p>
            <a:pPr>
              <a:spcBef>
                <a:spcPts val="2100"/>
              </a:spcBef>
            </a:pPr>
            <a:r>
              <a:t>Example:</a:t>
            </a:r>
          </a:p>
          <a:p>
            <a:pPr marL="0" indent="635000">
              <a:buSzTx/>
              <a:buFontTx/>
              <a:buNone/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 = RandomList(5,'fish')</a:t>
            </a:r>
          </a:p>
          <a:p>
            <a:pPr marL="0" indent="635000">
              <a:buSzTx/>
              <a:buFontTx/>
              <a:buNone/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</a:t>
            </a:r>
            <a:br>
              <a:rPr>
                <a:solidFill>
                  <a:srgbClr val="007D64"/>
                </a:solidFill>
              </a:rPr>
            </a:br>
            <a:r>
              <a:t>['trout', 'marlin', 'flounder', 'albacore', 'steelhead']</a:t>
            </a:r>
          </a:p>
          <a:p>
            <a:pPr marL="0" indent="635000">
              <a:buSzTx/>
              <a:buFontTx/>
              <a:buNone/>
              <a:defRPr sz="1800"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isearch(a, 'flounder')</a:t>
            </a:r>
            <a:br>
              <a:rPr>
                <a:solidFill>
                  <a:srgbClr val="007D64"/>
                </a:solidFill>
              </a:rPr>
            </a:br>
            <a:r>
              <a:t>2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5746470" y="2151192"/>
            <a:ext cx="6403412" cy="3076316"/>
            <a:chOff x="0" y="0"/>
            <a:chExt cx="6403411" cy="3076314"/>
          </a:xfrm>
        </p:grpSpPr>
        <p:pic>
          <p:nvPicPr>
            <p:cNvPr id="55" name="linear-search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64388"/>
              <a:ext cx="6148060" cy="254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56"/>
            <p:cNvSpPr/>
            <p:nvPr/>
          </p:nvSpPr>
          <p:spPr>
            <a:xfrm>
              <a:off x="3992103" y="0"/>
              <a:ext cx="2411309" cy="30763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 Sort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makes this method more</a:t>
            </a:r>
            <a:br/>
            <a:r>
              <a:t>effective than simple insertion sort?</a:t>
            </a:r>
          </a:p>
          <a:p>
            <a:pPr lvl="1"/>
            <a:r>
              <a:rPr b="1" i="1"/>
              <a:t>merging</a:t>
            </a:r>
            <a:r>
              <a:t> two piles is a very simple</a:t>
            </a:r>
            <a:br/>
            <a:r>
              <a:t>operation</a:t>
            </a:r>
          </a:p>
          <a:p>
            <a:pPr lvl="1"/>
            <a:r>
              <a:t>only need to look at the two cards</a:t>
            </a:r>
            <a:br/>
            <a:r>
              <a:t>currently on the top of each pile</a:t>
            </a:r>
          </a:p>
          <a:p>
            <a:pPr lvl="1"/>
            <a:r>
              <a:t>no need to look deeper into either</a:t>
            </a:r>
            <a:br/>
            <a:r>
              <a:t>group</a:t>
            </a:r>
          </a:p>
          <a:p>
            <a:pPr>
              <a:spcBef>
                <a:spcPts val="2600"/>
              </a:spcBef>
            </a:pPr>
            <a:r>
              <a:t>In this example:</a:t>
            </a:r>
          </a:p>
          <a:p>
            <a:pPr lvl="1"/>
            <a:r>
              <a:t>compare 2 with 5, pick up the 2</a:t>
            </a:r>
          </a:p>
          <a:p>
            <a:pPr lvl="1"/>
            <a:r>
              <a:t>compare 5 with 7, pick up the 5</a:t>
            </a:r>
          </a:p>
          <a:p>
            <a:pPr lvl="1"/>
            <a:r>
              <a:t>compare 7 with 10, pick up the 7</a:t>
            </a:r>
          </a:p>
          <a:p>
            <a:pPr lvl="1"/>
            <a:r>
              <a:t>.... </a:t>
            </a:r>
          </a:p>
        </p:txBody>
      </p:sp>
      <p:pic>
        <p:nvPicPr>
          <p:cNvPr id="24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803400"/>
            <a:ext cx="23749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4406900"/>
            <a:ext cx="2946400" cy="280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 Sort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example, using a list of numbers</a:t>
            </a:r>
          </a:p>
          <a:p>
            <a:pPr lvl="1"/>
            <a:r>
              <a:t>sorted blocks are indicated by adjacent cells with the same color</a:t>
            </a:r>
          </a:p>
        </p:txBody>
      </p:sp>
      <p:pic>
        <p:nvPicPr>
          <p:cNvPr id="24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0" y="3873500"/>
            <a:ext cx="6985000" cy="7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4673600"/>
            <a:ext cx="6985000" cy="7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500" y="5473700"/>
            <a:ext cx="6985000" cy="7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7500" y="6273800"/>
            <a:ext cx="6985000" cy="7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7500" y="3073400"/>
            <a:ext cx="6985000" cy="7605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Group 253"/>
          <p:cNvGrpSpPr/>
          <p:nvPr/>
        </p:nvGrpSpPr>
        <p:grpSpPr>
          <a:xfrm>
            <a:off x="1625600" y="3149600"/>
            <a:ext cx="1117600" cy="1295400"/>
            <a:chOff x="0" y="0"/>
            <a:chExt cx="1117600" cy="1295400"/>
          </a:xfrm>
        </p:grpSpPr>
        <p:sp>
          <p:nvSpPr>
            <p:cNvPr id="251" name="Shape 251"/>
            <p:cNvSpPr/>
            <p:nvPr/>
          </p:nvSpPr>
          <p:spPr>
            <a:xfrm>
              <a:off x="0" y="0"/>
              <a:ext cx="11176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0" y="800100"/>
              <a:ext cx="11176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56" name="Group 256"/>
          <p:cNvGrpSpPr/>
          <p:nvPr/>
        </p:nvGrpSpPr>
        <p:grpSpPr>
          <a:xfrm>
            <a:off x="1625600" y="3949700"/>
            <a:ext cx="1930400" cy="1295400"/>
            <a:chOff x="0" y="0"/>
            <a:chExt cx="1930400" cy="1295400"/>
          </a:xfrm>
        </p:grpSpPr>
        <p:sp>
          <p:nvSpPr>
            <p:cNvPr id="254" name="Shape 254"/>
            <p:cNvSpPr/>
            <p:nvPr/>
          </p:nvSpPr>
          <p:spPr>
            <a:xfrm>
              <a:off x="0" y="0"/>
              <a:ext cx="19304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0" y="800100"/>
              <a:ext cx="19304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1625600" y="4749800"/>
            <a:ext cx="3594100" cy="1295400"/>
            <a:chOff x="0" y="0"/>
            <a:chExt cx="3594100" cy="1295400"/>
          </a:xfrm>
        </p:grpSpPr>
        <p:sp>
          <p:nvSpPr>
            <p:cNvPr id="257" name="Shape 257"/>
            <p:cNvSpPr/>
            <p:nvPr/>
          </p:nvSpPr>
          <p:spPr>
            <a:xfrm>
              <a:off x="0" y="0"/>
              <a:ext cx="35941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0" y="800100"/>
              <a:ext cx="35941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1625600" y="5549900"/>
            <a:ext cx="6946900" cy="1295400"/>
            <a:chOff x="0" y="0"/>
            <a:chExt cx="6946900" cy="1295400"/>
          </a:xfrm>
        </p:grpSpPr>
        <p:sp>
          <p:nvSpPr>
            <p:cNvPr id="260" name="Shape 260"/>
            <p:cNvSpPr/>
            <p:nvPr/>
          </p:nvSpPr>
          <p:spPr>
            <a:xfrm>
              <a:off x="0" y="0"/>
              <a:ext cx="69469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800100"/>
              <a:ext cx="6946900" cy="495300"/>
            </a:xfrm>
            <a:prstGeom prst="roundRect">
              <a:avLst>
                <a:gd name="adj" fmla="val 38462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9" dur="1000" fill="hold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2" dur="1000" fill="hold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5" dur="1000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2"/>
      <p:bldP build="whole" bldLvl="1" animBg="1" rev="0" advAuto="0" spid="259" grpId="13"/>
      <p:bldP build="whole" bldLvl="1" animBg="1" rev="0" advAuto="0" spid="256" grpId="10"/>
      <p:bldP build="whole" bldLvl="1" animBg="1" rev="0" advAuto="0" spid="246" grpId="3"/>
      <p:bldP build="whole" bldLvl="1" animBg="1" rev="0" advAuto="0" spid="247" grpId="5"/>
      <p:bldP build="whole" bldLvl="1" animBg="1" rev="0" advAuto="0" spid="248" grpId="8"/>
      <p:bldP build="p" bldLvl="1" animBg="1" rev="0" advAuto="0" spid="245" grpId="1"/>
      <p:bldP build="whole" bldLvl="1" animBg="1" rev="0" advAuto="0" spid="253" grpId="4"/>
      <p:bldP build="whole" bldLvl="1" animBg="1" rev="0" advAuto="0" spid="249" grpId="11"/>
      <p:bldP build="whole" bldLvl="1" animBg="1" rev="0" advAuto="0" spid="253" grpId="7"/>
      <p:bldP build="whole" bldLvl="1" animBg="1" rev="0" advAuto="0" spid="259" grpId="9"/>
      <p:bldP build="whole" bldLvl="1" animBg="1" rev="0" advAuto="0" spid="256" grpId="6"/>
      <p:bldP build="whole" bldLvl="1" animBg="1" rev="0" advAuto="0" spid="250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msort</a:t>
            </a:r>
            <a:r>
              <a:t> Demo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merge sort algorithm has been implemented in PythonLabs as a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msort</a:t>
            </a:r>
          </a:p>
          <a:p>
            <a:pPr lvl="1" marL="0" indent="368300">
              <a:buSzTx/>
              <a:buNone/>
              <a:def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&gt;&gt;&gt; from PythonLabs.RecursionLab import *</a:t>
            </a:r>
          </a:p>
          <a:p>
            <a:pPr>
              <a:spcBef>
                <a:spcPts val="2900"/>
              </a:spcBef>
            </a:pPr>
            <a:r>
              <a:t>To watch a sort in action, create a random list of integers, display it on the canvas, and call msort:</a:t>
            </a:r>
          </a:p>
          <a:p>
            <a:pPr lvl="1" marL="0" indent="368300">
              <a:buSzTx/>
              <a:buNone/>
              <a:def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&gt;&gt;&gt; a = RandomList(32)</a:t>
            </a:r>
          </a:p>
          <a:p>
            <a:pPr lvl="1" marL="0" indent="368300">
              <a:buSzTx/>
              <a:buNone/>
              <a:def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&gt;&gt;&gt; view_list(a)</a:t>
            </a:r>
          </a:p>
          <a:p>
            <a:pPr lvl="1" marL="0" indent="368300">
              <a:buSzTx/>
              <a:buNone/>
              <a:def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&gt;&gt;&gt; msort(a)</a:t>
            </a:r>
          </a:p>
        </p:txBody>
      </p:sp>
      <p:sp>
        <p:nvSpPr>
          <p:cNvPr id="266" name="Shape 266"/>
          <p:cNvSpPr/>
          <p:nvPr/>
        </p:nvSpPr>
        <p:spPr>
          <a:xfrm>
            <a:off x="5052772" y="5727699"/>
            <a:ext cx="3172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 this is the same technique used to visualize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isort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msort</a:t>
            </a:r>
            <a:r>
              <a:t> Demo</a:t>
            </a:r>
          </a:p>
        </p:txBody>
      </p:sp>
      <p:sp>
        <p:nvSpPr>
          <p:cNvPr id="269" name="Shape 269"/>
          <p:cNvSpPr/>
          <p:nvPr/>
        </p:nvSpPr>
        <p:spPr>
          <a:xfrm>
            <a:off x="1445972" y="2625394"/>
            <a:ext cx="3172719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list to sort is drawn at the top of the canvas</a:t>
            </a:r>
          </a:p>
        </p:txBody>
      </p:sp>
      <p:pic>
        <p:nvPicPr>
          <p:cNvPr id="27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2149" y="1435100"/>
            <a:ext cx="2833113" cy="499467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1445972" y="3655879"/>
            <a:ext cx="3172719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horizontal bar is displayed below two groups of numbers</a:t>
            </a:r>
          </a:p>
        </p:txBody>
      </p:sp>
      <p:sp>
        <p:nvSpPr>
          <p:cNvPr id="272" name="Shape 272"/>
          <p:cNvSpPr/>
          <p:nvPr/>
        </p:nvSpPr>
        <p:spPr>
          <a:xfrm>
            <a:off x="1445972" y="4786179"/>
            <a:ext cx="3172719" cy="101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When a value is merged it is highlighted and moved to the end of the merge area at the bottom of the canvas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msort</a:t>
            </a:r>
            <a:r>
              <a:t> Demo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It’s also possible to monitor the progress of a sort by inserting a call to a helper function</a:t>
            </a:r>
          </a:p>
          <a:p>
            <a:pPr lvl="1" marL="622300" indent="-254000"/>
            <a:r>
              <a:t>add a call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print_msort_brackets</a:t>
            </a:r>
            <a:r>
              <a:t> to the top level loop</a:t>
            </a:r>
          </a:p>
          <a:p>
            <a:pPr lvl="1" marL="622300" indent="-254000"/>
            <a:r>
              <a:t>brackets will be printed around each group</a:t>
            </a:r>
          </a:p>
          <a:p>
            <a:pPr lvl="1" marL="622300" indent="-254000"/>
            <a:r>
              <a:t>on the first iteration you’ll see groups of 1, then groups of 2, etc</a:t>
            </a:r>
          </a:p>
          <a:p>
            <a:pPr lvl="1" marL="0" indent="36830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 = [8, 5, 1, 7, 9, 2, 6, 3]</a:t>
            </a:r>
            <a:r>
              <a:t> </a:t>
            </a:r>
          </a:p>
          <a:p>
            <a:pPr lvl="1" marL="0" indent="368300">
              <a:lnSpc>
                <a:spcPct val="120000"/>
              </a:lnSpc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msort(a)</a:t>
            </a:r>
            <a:br/>
            <a:r>
              <a:t>[8] [5] [1] [7] [9] [2] [6] [3] </a:t>
            </a:r>
            <a:br/>
            <a:r>
              <a:t>[5 8] [1 7] [2 9] [3 6]</a:t>
            </a:r>
            <a:br/>
            <a:r>
              <a:t>[1 5 7 8] [2 3 6 9]</a:t>
            </a:r>
            <a:r>
              <a:rPr>
                <a:solidFill>
                  <a:srgbClr val="FF2600"/>
                </a:solidFill>
              </a:rPr>
              <a:t> </a:t>
            </a:r>
            <a:br>
              <a:rPr>
                <a:solidFill>
                  <a:srgbClr val="FF2600"/>
                </a:solidFill>
              </a:rPr>
            </a:br>
            <a:endParaRPr>
              <a:solidFill>
                <a:srgbClr val="FF2600"/>
              </a:solidFill>
            </a:endParaRPr>
          </a:p>
          <a:p>
            <a:pPr lvl="1" marL="0" indent="368300">
              <a:spcBef>
                <a:spcPts val="2500"/>
              </a:spcBef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FF2600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4595572" y="5559094"/>
            <a:ext cx="3989785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Note values in each group are in order:  they were sorted on the previous iteration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Merge Sort</a:t>
            </a:r>
          </a:p>
        </p:txBody>
      </p:sp>
      <p:sp>
        <p:nvSpPr>
          <p:cNvPr id="279" name="Shape 2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code shown in the textbook uses a helper function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merge_groups</a:t>
            </a:r>
          </a:p>
          <a:p>
            <a:pPr lvl="1"/>
            <a:r>
              <a:t>simply pass the helper a group size</a:t>
            </a:r>
          </a:p>
          <a:p>
            <a:pPr lvl="1"/>
            <a:r>
              <a:t>it will find adjacent groups in a list and merge them</a:t>
            </a:r>
          </a:p>
          <a:p>
            <a:pPr lvl="1"/>
            <a:r>
              <a:t>the main loop doubles the group size until the list is just one large group</a:t>
            </a:r>
          </a:p>
        </p:txBody>
      </p:sp>
      <p:pic>
        <p:nvPicPr>
          <p:cNvPr id="28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3911600"/>
            <a:ext cx="6413500" cy="215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3924143" y="6476999"/>
            <a:ext cx="558831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uncomment the call to </a:t>
            </a:r>
            <a:r>
              <a:rPr i="0">
                <a:latin typeface="Courier"/>
                <a:ea typeface="Courier"/>
                <a:cs typeface="Courier"/>
                <a:sym typeface="Courier"/>
              </a:rPr>
              <a:t>print_msort_brackets</a:t>
            </a:r>
            <a:r>
              <a:t> to monitor the progress of the sort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Merge Sort (cont’d)</a:t>
            </a:r>
          </a:p>
        </p:txBody>
      </p:sp>
      <p:sp>
        <p:nvSpPr>
          <p:cNvPr id="284" name="Shape 2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merge_groups</a:t>
            </a:r>
            <a:r>
              <a:t> function uses a function from Python’s library</a:t>
            </a:r>
          </a:p>
          <a:p>
            <a:pPr lvl="1"/>
            <a:r>
              <a:t>call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merge(x,y)</a:t>
            </a:r>
            <a:r>
              <a:t> to merge two lists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y</a:t>
            </a:r>
          </a:p>
          <a:p>
            <a:pPr lvl="1"/>
            <a:r>
              <a:t>the call on line 16 calls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merge</a:t>
            </a:r>
            <a:r>
              <a:t> with two slices from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t>, the list we’re sorting </a:t>
            </a:r>
          </a:p>
          <a:p>
            <a:pPr>
              <a:spcBef>
                <a:spcPts val="2100"/>
              </a:spcBef>
            </a:pPr>
            <a:r>
              <a:t>The key to understanding this function is to see how index variables named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j</a:t>
            </a:r>
            <a:r>
              <a:t>,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t> define the boundaries of two adjacent blocks in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a</a:t>
            </a:r>
          </a:p>
        </p:txBody>
      </p:sp>
      <p:pic>
        <p:nvPicPr>
          <p:cNvPr id="28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4337050"/>
            <a:ext cx="5842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6667343" y="4444999"/>
            <a:ext cx="330340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t> is the left edge of the first block</a:t>
            </a:r>
          </a:p>
        </p:txBody>
      </p:sp>
      <p:sp>
        <p:nvSpPr>
          <p:cNvPr id="287" name="Shape 287"/>
          <p:cNvSpPr/>
          <p:nvPr/>
        </p:nvSpPr>
        <p:spPr>
          <a:xfrm>
            <a:off x="6667343" y="4991100"/>
            <a:ext cx="3303405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j</a:t>
            </a:r>
            <a:r>
              <a:t> is the left edge of the second block (and thus just to the right of the end of the first block)</a:t>
            </a:r>
          </a:p>
        </p:txBody>
      </p:sp>
      <p:sp>
        <p:nvSpPr>
          <p:cNvPr id="288" name="Shape 288"/>
          <p:cNvSpPr/>
          <p:nvPr/>
        </p:nvSpPr>
        <p:spPr>
          <a:xfrm>
            <a:off x="6667343" y="5994400"/>
            <a:ext cx="330340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t> is one location past the right edge of the second block</a:t>
            </a:r>
          </a:p>
        </p:txBody>
      </p:sp>
      <p:sp>
        <p:nvSpPr>
          <p:cNvPr id="289" name="Shape 289"/>
          <p:cNvSpPr/>
          <p:nvPr/>
        </p:nvSpPr>
        <p:spPr>
          <a:xfrm>
            <a:off x="926943" y="6483349"/>
            <a:ext cx="488842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</a:defRPr>
            </a:lvl1pPr>
          </a:lstStyle>
          <a:p>
            <a:pPr/>
            <a:r>
              <a:t>The assignment on line 16 replaces the two adjacent input blocks with the merged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Comparisons in Merge Sort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completely sort a list with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 requires log</a:t>
            </a:r>
            <a:r>
              <a:rPr baseline="-5999"/>
              <a:t>2</a:t>
            </a:r>
            <a:r>
              <a:t>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iterations</a:t>
            </a:r>
          </a:p>
          <a:p>
            <a:pPr lvl="1"/>
            <a:r>
              <a:t>the group size starts at 1 and</a:t>
            </a:r>
            <a:br/>
            <a:r>
              <a:t>doubles on each iteration</a:t>
            </a:r>
          </a:p>
          <a:p>
            <a:pPr/>
            <a:r>
              <a:t>During each iteration there are</a:t>
            </a:r>
            <a:br/>
            <a:r>
              <a:t>at most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comparisons</a:t>
            </a:r>
          </a:p>
          <a:p>
            <a:pPr lvl="1"/>
            <a:r>
              <a:t>comparisons occur in the</a:t>
            </a:r>
            <a:br/>
            <a:r>
              <a:rPr>
                <a:latin typeface="Courier"/>
                <a:ea typeface="Courier"/>
                <a:cs typeface="Courier"/>
                <a:sym typeface="Courier"/>
              </a:rPr>
              <a:t>merge</a:t>
            </a:r>
            <a:r>
              <a:t> method</a:t>
            </a:r>
          </a:p>
          <a:p>
            <a:pPr lvl="1"/>
            <a:r>
              <a:t>compare values at the front </a:t>
            </a:r>
            <a:br/>
            <a:r>
              <a:t>of each group</a:t>
            </a:r>
          </a:p>
          <a:p>
            <a:pPr lvl="1"/>
            <a:r>
              <a:t>may have to work all the way</a:t>
            </a:r>
            <a:br/>
            <a:r>
              <a:t>to the end of each group, but </a:t>
            </a:r>
            <a:br/>
            <a:r>
              <a:t>might stop early (e.g. with cards</a:t>
            </a:r>
            <a:br/>
            <a:r>
              <a:t>one pile is emptied but more</a:t>
            </a:r>
            <a:br/>
            <a:r>
              <a:t>than one left in the other pile)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5649672" y="5552744"/>
            <a:ext cx="3189528" cy="340056"/>
            <a:chOff x="0" y="2844"/>
            <a:chExt cx="3189527" cy="340055"/>
          </a:xfrm>
        </p:grpSpPr>
        <p:sp>
          <p:nvSpPr>
            <p:cNvPr id="293" name="Shape 293"/>
            <p:cNvSpPr/>
            <p:nvPr/>
          </p:nvSpPr>
          <p:spPr>
            <a:xfrm>
              <a:off x="0" y="2844"/>
              <a:ext cx="2260600" cy="3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01199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Total comparisons  ≈ </a:t>
              </a:r>
            </a:p>
          </p:txBody>
        </p:sp>
        <p:pic>
          <p:nvPicPr>
            <p:cNvPr id="294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46527" y="38100"/>
              <a:ext cx="1143001" cy="30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4500" y="2971800"/>
            <a:ext cx="39243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5588000" y="3556000"/>
            <a:ext cx="6477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6261100" y="3556000"/>
            <a:ext cx="6477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6934200" y="3556000"/>
            <a:ext cx="6477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7607300" y="3556000"/>
            <a:ext cx="6477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5588000" y="4089400"/>
            <a:ext cx="13208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hape 302"/>
          <p:cNvSpPr/>
          <p:nvPr/>
        </p:nvSpPr>
        <p:spPr>
          <a:xfrm>
            <a:off x="6934200" y="4089400"/>
            <a:ext cx="13208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55626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58928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62357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65786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69215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72644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76073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7950200" y="2984500"/>
            <a:ext cx="330200" cy="317500"/>
          </a:xfrm>
          <a:prstGeom prst="roundRect">
            <a:avLst>
              <a:gd name="adj" fmla="val 50000"/>
            </a:avLst>
          </a:prstGeom>
          <a:ln w="25400">
            <a:solidFill>
              <a:srgbClr val="01199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2"/>
      <p:bldP build="p" bldLvl="1" animBg="1" rev="0" advAuto="0" spid="29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Scalability of Merge Sort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this new formula that much</a:t>
            </a:r>
            <a:br/>
            <a:r>
              <a:t>better than the</a:t>
            </a:r>
            <a:br/>
            <a:r>
              <a:t>comparisons made by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isort</a:t>
            </a:r>
            <a:r>
              <a:t>?</a:t>
            </a:r>
          </a:p>
          <a:p>
            <a:pPr lvl="1" marL="685800">
              <a:spcBef>
                <a:spcPts val="1800"/>
              </a:spcBef>
            </a:pPr>
            <a:r>
              <a:t>not that big of a difference</a:t>
            </a:r>
            <a:br/>
            <a:r>
              <a:t>for small lists</a:t>
            </a:r>
          </a:p>
          <a:p>
            <a:pPr lvl="1" marL="685800">
              <a:spcBef>
                <a:spcPts val="1800"/>
              </a:spcBef>
            </a:pPr>
            <a:r>
              <a:t>but as the length of the list</a:t>
            </a:r>
            <a:br/>
            <a:r>
              <a:t>increases the savings start</a:t>
            </a:r>
            <a:br/>
            <a:r>
              <a:t>to add up</a:t>
            </a:r>
          </a:p>
        </p:txBody>
      </p:sp>
      <p:pic>
        <p:nvPicPr>
          <p:cNvPr id="314" name="co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1841500"/>
            <a:ext cx="5080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3500" y="2070100"/>
            <a:ext cx="5588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400" y="3467100"/>
            <a:ext cx="5588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0" y="5295900"/>
            <a:ext cx="11430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3"/>
      <p:bldP build="whole" bldLvl="1" animBg="1" rev="0" advAuto="0" spid="317" grpId="5"/>
      <p:bldP build="p" bldLvl="5" animBg="1" rev="0" advAuto="0" spid="313" grpId="1"/>
      <p:bldP build="whole" bldLvl="1" animBg="1" rev="0" advAuto="0" spid="316" grpId="4"/>
      <p:bldP build="whole" bldLvl="1" animBg="1" rev="0" advAuto="0" spid="315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Scalability of Merge Sort (cont’d)</a:t>
            </a:r>
          </a:p>
        </p:txBody>
      </p:sp>
      <p:pic>
        <p:nvPicPr>
          <p:cNvPr id="320" name="co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1841500"/>
            <a:ext cx="5080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400" y="3467100"/>
            <a:ext cx="5588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0" y="5295900"/>
            <a:ext cx="11430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900" y="2552700"/>
            <a:ext cx="41148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Sorts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also saw how to sort a list using a similar strategy</a:t>
            </a:r>
          </a:p>
          <a:p>
            <a:pPr/>
            <a:r>
              <a:t>Scan the list from left to right, and for each item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:</a:t>
            </a:r>
          </a:p>
          <a:p>
            <a:pPr lvl="1"/>
            <a:r>
              <a:t>remove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from the list</a:t>
            </a:r>
          </a:p>
          <a:p>
            <a:pPr lvl="1"/>
            <a:r>
              <a:t>scan left to find a place for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</a:p>
          <a:p>
            <a:pPr lvl="1"/>
            <a:r>
              <a:t>re-insert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t> into the list</a:t>
            </a:r>
          </a:p>
          <a:p>
            <a:pPr>
              <a:spcBef>
                <a:spcPts val="2300"/>
              </a:spcBef>
            </a:pPr>
            <a:r>
              <a:t>This “insertion sort” algorithm has nested loops</a:t>
            </a:r>
          </a:p>
          <a:p>
            <a:pPr lvl="1"/>
            <a:r>
              <a:t>outer loop is a linear progression left to right</a:t>
            </a:r>
          </a:p>
          <a:p>
            <a:pPr lvl="1"/>
            <a:r>
              <a:t>inner loop scans back to find a place for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>
              <a:spcBef>
                <a:spcPts val="2100"/>
              </a:spcBef>
            </a:pPr>
            <a:r>
              <a:t>The number of comparisons made when sorting</a:t>
            </a:r>
            <a:br/>
            <a:r>
              <a:t>a list of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items is as high as </a:t>
            </a:r>
          </a:p>
        </p:txBody>
      </p:sp>
      <p:pic>
        <p:nvPicPr>
          <p:cNvPr id="6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00" y="6375400"/>
            <a:ext cx="25654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700" y="2832100"/>
            <a:ext cx="2870200" cy="248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0" grpId="1"/>
      <p:bldP build="whole" bldLvl="1" animBg="1" rev="0" advAuto="0" spid="61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 Algorithms in Real Life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These algorithms can be used in the real world</a:t>
            </a:r>
          </a:p>
          <a:p>
            <a:pPr lvl="1"/>
            <a:r>
              <a:t>it might be fun to try merge sort on a deck of cards</a:t>
            </a:r>
          </a:p>
          <a:p>
            <a:pPr>
              <a:spcBef>
                <a:spcPts val="3300"/>
              </a:spcBef>
            </a:pPr>
            <a:r>
              <a:t>Merge sort can be done in a very small space</a:t>
            </a:r>
          </a:p>
          <a:p>
            <a:pPr lvl="1"/>
            <a:r>
              <a:t>pick up the smaller of the two top cards</a:t>
            </a:r>
          </a:p>
          <a:p>
            <a:pPr lvl="1"/>
            <a:r>
              <a:t>lay it face down in a new pile</a:t>
            </a:r>
          </a:p>
          <a:p>
            <a:pPr lvl="1"/>
            <a:r>
              <a:t>when merging the next two groups the new</a:t>
            </a:r>
            <a:br/>
            <a:r>
              <a:t>pile should be at right angles so you know</a:t>
            </a:r>
            <a:br/>
            <a:r>
              <a:t>where the group starts</a:t>
            </a:r>
          </a:p>
          <a:p>
            <a:pPr lvl="1"/>
            <a:r>
              <a:t>turn the deck over and repeat</a:t>
            </a:r>
          </a:p>
        </p:txBody>
      </p:sp>
      <p:pic>
        <p:nvPicPr>
          <p:cNvPr id="32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6800" y="5372100"/>
            <a:ext cx="9652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1800" y="3365500"/>
            <a:ext cx="22225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9800" y="5499100"/>
            <a:ext cx="1231900" cy="96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6" grpId="1"/>
      <p:bldP build="whole" bldLvl="1" animBg="1" rev="0" advAuto="0" spid="327" grpId="3"/>
      <p:bldP build="whole" bldLvl="1" animBg="1" rev="0" advAuto="0" spid="328" grpId="2"/>
      <p:bldP build="whole" bldLvl="1" animBg="1" rev="0" advAuto="0" spid="329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Recap:  Divide and Conquer Algorithms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divide and conquer strategy often reduces the number of iterations of the main loop from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t> to log</a:t>
            </a:r>
            <a:r>
              <a:rPr baseline="-5999"/>
              <a:t>2</a:t>
            </a:r>
            <a:r>
              <a:t>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n</a:t>
            </a:r>
          </a:p>
          <a:p>
            <a:pPr lvl="1">
              <a:spcBef>
                <a:spcPts val="1800"/>
              </a:spcBef>
            </a:pPr>
            <a:r>
              <a:t>binary search: </a:t>
            </a:r>
          </a:p>
          <a:p>
            <a:pPr lvl="1">
              <a:spcBef>
                <a:spcPts val="1500"/>
              </a:spcBef>
            </a:pPr>
            <a:r>
              <a:t>merge sort:</a:t>
            </a:r>
          </a:p>
          <a:p>
            <a:pPr>
              <a:spcBef>
                <a:spcPts val="4700"/>
              </a:spcBef>
            </a:pPr>
            <a:r>
              <a:t>It may not look like much, but the reduction </a:t>
            </a:r>
            <a:br/>
            <a:r>
              <a:t>in the number of iterations is significant for </a:t>
            </a:r>
            <a:br/>
            <a:r>
              <a:t>larger problems</a:t>
            </a:r>
          </a:p>
        </p:txBody>
      </p:sp>
      <p:pic>
        <p:nvPicPr>
          <p:cNvPr id="333" name="co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33782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800" y="2654300"/>
            <a:ext cx="1016000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5100" y="3111500"/>
            <a:ext cx="1473200" cy="26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3"/>
      <p:bldP build="whole" bldLvl="1" animBg="1" rev="0" advAuto="0" spid="333" grpId="4"/>
      <p:bldP build="p" bldLvl="5" animBg="1" rev="0" advAuto="0" spid="332" grpId="1"/>
      <p:bldP build="whole" bldLvl="1" animBg="1" rev="0" advAuto="0" spid="334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These slides introduced the </a:t>
            </a:r>
            <a:r>
              <a:rPr b="1" i="1"/>
              <a:t>divide and conquer</a:t>
            </a:r>
            <a:r>
              <a:t> strategy</a:t>
            </a:r>
          </a:p>
          <a:p>
            <a:pPr lvl="1"/>
            <a:r>
              <a:t>for searching: </a:t>
            </a:r>
            <a:r>
              <a:rPr b="1" i="1"/>
              <a:t>binary search</a:t>
            </a:r>
          </a:p>
          <a:p>
            <a:pPr lvl="2"/>
            <a:r>
              <a:t>requires list to be sorted</a:t>
            </a:r>
          </a:p>
          <a:p>
            <a:pPr lvl="1"/>
            <a:r>
              <a:t>for sorting:  </a:t>
            </a:r>
            <a:r>
              <a:rPr b="1" i="1"/>
              <a:t>merge sort</a:t>
            </a:r>
          </a:p>
          <a:p>
            <a:pPr>
              <a:spcBef>
                <a:spcPts val="1800"/>
              </a:spcBef>
            </a:pPr>
            <a:r>
              <a:t>Binary search will find an item using at most            comparisons</a:t>
            </a:r>
          </a:p>
          <a:p>
            <a:pPr/>
            <a:r>
              <a:t>Mergesort does at most                  comparisons</a:t>
            </a:r>
          </a:p>
          <a:p>
            <a:pPr>
              <a:spcBef>
                <a:spcPts val="2200"/>
              </a:spcBef>
            </a:pPr>
            <a:r>
              <a:t>An algorithm that uses divide and conquer can be written using </a:t>
            </a:r>
            <a:r>
              <a:rPr b="1" i="1"/>
              <a:t>iteration</a:t>
            </a:r>
            <a:r>
              <a:t> or </a:t>
            </a:r>
            <a:r>
              <a:rPr b="1" i="1"/>
              <a:t>recursion</a:t>
            </a:r>
          </a:p>
          <a:p>
            <a:pPr lvl="1"/>
            <a:r>
              <a:t>recursive = “self-similar”</a:t>
            </a:r>
          </a:p>
          <a:p>
            <a:pPr lvl="1"/>
            <a:r>
              <a:t>a problem that can be divided into smaller subproblems of the same type</a:t>
            </a:r>
          </a:p>
          <a:p>
            <a:pPr lvl="1"/>
            <a:r>
              <a:t>a recursive method calls itself</a:t>
            </a:r>
          </a:p>
        </p:txBody>
      </p:sp>
      <p:pic>
        <p:nvPicPr>
          <p:cNvPr id="33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3429000"/>
            <a:ext cx="6731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4100" y="3873500"/>
            <a:ext cx="11430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544772" y="6321094"/>
            <a:ext cx="3989785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See the text for examples of how Python functions can call themselves…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3"/>
      <p:bldP build="whole" bldLvl="1" animBg="1" rev="0" advAuto="0" spid="339" grpId="2"/>
      <p:bldP build="p" bldLvl="1" animBg="1" rev="0" advAuto="0" spid="3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strategy for both algorithms: iterate over every location in the list</a:t>
            </a:r>
          </a:p>
          <a:p>
            <a:pPr>
              <a:spcBef>
                <a:spcPts val="1800"/>
              </a:spcBef>
            </a:pPr>
            <a:r>
              <a:t>A new strategy is introduced in this chapter: </a:t>
            </a:r>
            <a:r>
              <a:rPr b="1" i="1"/>
              <a:t>divide and conquer</a:t>
            </a:r>
          </a:p>
          <a:p>
            <a:pPr lvl="1"/>
            <a:r>
              <a:t>break a problem into smaller pieces and solve the smaller sub-problems</a:t>
            </a:r>
          </a:p>
          <a:p>
            <a:pPr>
              <a:spcBef>
                <a:spcPts val="1800"/>
              </a:spcBef>
            </a:pPr>
            <a:r>
              <a:t>It may not seem like that big a deal, but the improvement can be dramatic</a:t>
            </a:r>
          </a:p>
          <a:p>
            <a:pPr lvl="1"/>
            <a:r>
              <a:t>approximate number of comparisons (worst case) for a list of </a:t>
            </a:r>
            <a:r>
              <a:rPr i="1" sz="1800">
                <a:latin typeface="Times"/>
                <a:ea typeface="Times"/>
                <a:cs typeface="Times"/>
                <a:sym typeface="Times"/>
              </a:rPr>
              <a:t>n</a:t>
            </a:r>
            <a:r>
              <a:t> items:</a:t>
            </a:r>
          </a:p>
        </p:txBody>
      </p:sp>
      <p:graphicFrame>
        <p:nvGraphicFramePr>
          <p:cNvPr id="66" name="Table 66"/>
          <p:cNvGraphicFramePr/>
          <p:nvPr/>
        </p:nvGraphicFramePr>
        <p:xfrm>
          <a:off x="889000" y="4483100"/>
          <a:ext cx="4038600" cy="23876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346199"/>
                <a:gridCol w="1346199"/>
                <a:gridCol w="1346199"/>
              </a:tblGrid>
              <a:tr h="493638">
                <a:tc gridSpan="3"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search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  <a:tc hMerge="1">
                  <a:tcPr/>
                </a:tc>
              </a:tr>
              <a:tr h="49363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28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i="1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n</a:t>
                      </a:r>
                      <a:r>
                        <a:t> = 100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i="1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n</a:t>
                      </a:r>
                      <a:r>
                        <a:t> = 1,000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24604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7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search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75718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bsearch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Table 67"/>
          <p:cNvGraphicFramePr/>
          <p:nvPr/>
        </p:nvGraphicFramePr>
        <p:xfrm>
          <a:off x="5232400" y="4483100"/>
          <a:ext cx="4038600" cy="23876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346199"/>
                <a:gridCol w="1346199"/>
                <a:gridCol w="1346199"/>
              </a:tblGrid>
              <a:tr h="493638">
                <a:tc gridSpan="3"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sort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  <a:tc hMerge="1">
                  <a:tcPr/>
                </a:tc>
              </a:tr>
              <a:tr h="49363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28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i="1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n</a:t>
                      </a:r>
                      <a:r>
                        <a:t> = 100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711200" algn="l"/>
                        </a:tabLst>
                        <a:defRPr i="0" sz="18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i="1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n</a:t>
                      </a:r>
                      <a:r>
                        <a:t> = 1,000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24604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isort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5,000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500,000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75718">
                <a:tc>
                  <a:txBody>
                    <a:bodyPr/>
                    <a:lstStyle/>
                    <a:p>
                      <a:pPr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msort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700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711200" algn="l"/>
                        </a:tabLst>
                        <a:defRPr i="0" sz="1800"/>
                      </a:pPr>
                      <a:r>
                        <a:rPr sz="17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10,000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2"/>
      <p:bldP build="whole" bldLvl="1" animBg="1" rev="0" advAuto="0" spid="67" grpId="3"/>
      <p:bldP build="p" bldLvl="1" animBg="1" rev="0" advAuto="0"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Searching a Dictionary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get a general sense of how the divide and conquer strategy improves search, consider how people find information in a phone book or dictionary</a:t>
            </a:r>
          </a:p>
          <a:p>
            <a:pPr lvl="1"/>
            <a:r>
              <a:t>suppose you want to find “janissary” in</a:t>
            </a:r>
            <a:br/>
            <a:r>
              <a:t>a dictionary</a:t>
            </a:r>
          </a:p>
          <a:p>
            <a:pPr lvl="1"/>
            <a:r>
              <a:t>open the book near the middle</a:t>
            </a:r>
          </a:p>
          <a:p>
            <a:pPr lvl="1"/>
            <a:r>
              <a:t>the heading on the top left page is “kiwi”, </a:t>
            </a:r>
            <a:br/>
            <a:r>
              <a:t>so move back a small number of pages</a:t>
            </a:r>
          </a:p>
          <a:p>
            <a:pPr lvl="1"/>
            <a:r>
              <a:t>here you find “hypotenuse”, so move forward</a:t>
            </a:r>
          </a:p>
          <a:p>
            <a:pPr lvl="1"/>
            <a:r>
              <a:t>find “ichthyology”, move forward again</a:t>
            </a:r>
          </a:p>
          <a:p>
            <a:pPr>
              <a:spcBef>
                <a:spcPts val="2200"/>
              </a:spcBef>
            </a:pPr>
            <a:r>
              <a:t>The number of pages you move gets smaller (or at least adjusts in response to the words you find)</a:t>
            </a:r>
          </a:p>
        </p:txBody>
      </p:sp>
      <p:pic>
        <p:nvPicPr>
          <p:cNvPr id="71" name="images%3Fq%3Ddictionary%26start%3D357%26gbv%3D2%26ndsp%3D21%26hl%3Den%26safe%3Dactive%26sa%3D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1563" y="3175000"/>
            <a:ext cx="2122237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p" bldLvl="5" animBg="1" rev="0" advAuto="0" spid="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Searching a Dictionary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detailed specification of this process:</a:t>
            </a:r>
          </a:p>
          <a:p>
            <a:pPr lvl="1">
              <a:buSzPct val="100000"/>
              <a:buAutoNum type="arabicPeriod" startAt="1"/>
            </a:pPr>
            <a:r>
              <a:t>the goal is to search for a word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w</a:t>
            </a:r>
            <a:r>
              <a:t> in region </a:t>
            </a:r>
            <a:br/>
            <a:r>
              <a:t>of the book</a:t>
            </a:r>
          </a:p>
          <a:p>
            <a:pPr lvl="1">
              <a:buSzPct val="100000"/>
              <a:buAutoNum type="arabicPeriod" startAt="1"/>
            </a:pPr>
            <a:r>
              <a:t>the initial region is the entire book</a:t>
            </a:r>
          </a:p>
          <a:p>
            <a:pPr lvl="1">
              <a:buSzPct val="100000"/>
              <a:buAutoNum type="arabicPeriod" startAt="1"/>
            </a:pPr>
            <a:r>
              <a:t>at each step pick a word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</a:t>
            </a:r>
            <a:r>
              <a:t> in the middle of</a:t>
            </a:r>
            <a:br/>
            <a:r>
              <a:t>the current region</a:t>
            </a:r>
          </a:p>
          <a:p>
            <a:pPr lvl="1">
              <a:buSzPct val="100000"/>
              <a:buAutoNum type="arabicPeriod" startAt="1"/>
            </a:pPr>
            <a:r>
              <a:t>there are now two smaller regions: the part </a:t>
            </a:r>
            <a:br/>
            <a:r>
              <a:t>before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</a:t>
            </a:r>
            <a:r>
              <a:t> and the part after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</a:t>
            </a:r>
          </a:p>
          <a:p>
            <a:pPr lvl="1">
              <a:buSzPct val="100000"/>
              <a:buAutoNum type="arabicPeriod" startAt="1"/>
            </a:pPr>
            <a:r>
              <a:t>if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w</a:t>
            </a:r>
            <a:r>
              <a:t> comes before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</a:t>
            </a:r>
            <a:r>
              <a:t>, repeat the search on the</a:t>
            </a:r>
            <a:br/>
            <a:r>
              <a:t>region before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</a:t>
            </a:r>
            <a:r>
              <a:t>, otherwise search the region</a:t>
            </a:r>
            <a:br/>
            <a:r>
              <a:t>following </a:t>
            </a:r>
            <a:r>
              <a:rPr i="1">
                <a:latin typeface="Palatino"/>
                <a:ea typeface="Palatino"/>
                <a:cs typeface="Palatino"/>
                <a:sym typeface="Palatino"/>
              </a:rPr>
              <a:t>x </a:t>
            </a:r>
            <a:r>
              <a:t>(go back to step 3)</a:t>
            </a:r>
          </a:p>
          <a:p>
            <a:pPr>
              <a:spcBef>
                <a:spcPts val="2100"/>
              </a:spcBef>
            </a:pPr>
            <a:r>
              <a:t>Note: at first a “region” is of a group of pages,</a:t>
            </a:r>
            <a:br/>
            <a:r>
              <a:t>but eventually a region is a set of words on</a:t>
            </a:r>
            <a:br/>
            <a:r>
              <a:t>a single page</a:t>
            </a:r>
          </a:p>
        </p:txBody>
      </p:sp>
      <p:pic>
        <p:nvPicPr>
          <p:cNvPr id="75" name="Yenieri-aturkishjanissary-gentilebellini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1739900"/>
            <a:ext cx="2073556" cy="2540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76" name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100" y="4584700"/>
            <a:ext cx="2794000" cy="2247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4" grpId="1"/>
      <p:bldP build="whole" bldLvl="1" animBg="1" rev="0" advAuto="0" spid="75" grpId="2"/>
      <p:bldP build="whole" bldLvl="1" animBg="1" rev="0" advAuto="0" spid="7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Note About Organization 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important note:  an efficient search depends on having the data organized in some fashion </a:t>
            </a:r>
          </a:p>
          <a:p>
            <a:pPr lvl="1"/>
            <a:r>
              <a:t>if books in a library are scattered all over the place we have to do an iterative search</a:t>
            </a:r>
          </a:p>
          <a:p>
            <a:pPr lvl="1"/>
            <a:r>
              <a:t>start at one end of the room and progress toward the other</a:t>
            </a:r>
          </a:p>
          <a:p>
            <a:pPr>
              <a:spcBef>
                <a:spcPts val="2100"/>
              </a:spcBef>
            </a:pPr>
            <a:r>
              <a:t>If books are sorted or carefully cataloged we can try a binary search or other method</a:t>
            </a:r>
          </a:p>
        </p:txBody>
      </p:sp>
      <p:pic>
        <p:nvPicPr>
          <p:cNvPr id="80" name="img_librar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4470400"/>
            <a:ext cx="3619500" cy="24955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81" name="Shape 81"/>
          <p:cNvSpPr/>
          <p:nvPr/>
        </p:nvSpPr>
        <p:spPr>
          <a:xfrm>
            <a:off x="2277822" y="6984999"/>
            <a:ext cx="2669804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http://www.endlessbookshelf.net/shelves.html</a:t>
            </a:r>
          </a:p>
        </p:txBody>
      </p:sp>
      <p:pic>
        <p:nvPicPr>
          <p:cNvPr id="82" name="Thousands-scramble-free-books-Amazon-supplier-abandons-warehous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470400"/>
            <a:ext cx="3619500" cy="24710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83" name="Shape 83"/>
          <p:cNvSpPr/>
          <p:nvPr/>
        </p:nvSpPr>
        <p:spPr>
          <a:xfrm>
            <a:off x="6519622" y="6984999"/>
            <a:ext cx="244377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Knight Library at the University of Oregon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p" bldLvl="5" animBg="1" rev="0" advAuto="0" spid="7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binary search algorithm uses the divide-and-conquer strategy to search through a list</a:t>
            </a:r>
          </a:p>
          <a:p>
            <a:pPr>
              <a:spcBef>
                <a:spcPts val="2900"/>
              </a:spcBef>
            </a:pPr>
            <a:r>
              <a:t>The list </a:t>
            </a:r>
            <a:r>
              <a:rPr b="1" i="1"/>
              <a:t>must be sorted</a:t>
            </a:r>
          </a:p>
          <a:p>
            <a:pPr lvl="1">
              <a:spcBef>
                <a:spcPts val="2900"/>
              </a:spcBef>
            </a:pPr>
            <a:r>
              <a:t>the “zeroing in” strategy for looking up a</a:t>
            </a:r>
            <a:br/>
            <a:r>
              <a:t>word in the dictionary won’t work it the</a:t>
            </a:r>
            <a:br/>
            <a:r>
              <a:t>words are not in alphabetical order</a:t>
            </a:r>
          </a:p>
          <a:p>
            <a:pPr lvl="1">
              <a:spcBef>
                <a:spcPts val="2900"/>
              </a:spcBef>
            </a:pPr>
            <a:r>
              <a:t>similarly, binary search will not work </a:t>
            </a:r>
            <a:br/>
            <a:r>
              <a:t>unless the input list is sorted</a:t>
            </a:r>
          </a:p>
        </p:txBody>
      </p:sp>
      <p:pic>
        <p:nvPicPr>
          <p:cNvPr id="87" name="images%3Fq%3Ddictionary%26start%3D357%26gbv%3D2%26ndsp%3D21%26hl%3Den%26safe%3Dactive%26sa%3D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3009900"/>
            <a:ext cx="16129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Thousands-scramble-free-books-Amazon-supplier-abandons-warehous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4610100"/>
            <a:ext cx="2540001" cy="17340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grpSp>
        <p:nvGrpSpPr>
          <p:cNvPr id="91" name="Group 91"/>
          <p:cNvGrpSpPr/>
          <p:nvPr/>
        </p:nvGrpSpPr>
        <p:grpSpPr>
          <a:xfrm>
            <a:off x="6718300" y="4533900"/>
            <a:ext cx="1905000" cy="1905000"/>
            <a:chOff x="0" y="0"/>
            <a:chExt cx="1905000" cy="1905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228600" y="228600"/>
              <a:ext cx="1428750" cy="142875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6" grpId="1"/>
      <p:bldP build="whole" bldLvl="1" animBg="1" rev="0" advAuto="0" spid="91" grpId="4"/>
      <p:bldP build="whole" bldLvl="1" animBg="1" rev="0" advAuto="0" spid="88" grpId="3"/>
      <p:bldP build="whole" bldLvl="1" animBg="1" rev="0" advAuto="0" spid="8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7D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